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7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6" r:id="rId3"/>
    <p:sldId id="259" r:id="rId4"/>
    <p:sldId id="291" r:id="rId5"/>
    <p:sldId id="260" r:id="rId6"/>
    <p:sldId id="292" r:id="rId7"/>
    <p:sldId id="261" r:id="rId8"/>
    <p:sldId id="293" r:id="rId9"/>
    <p:sldId id="262" r:id="rId10"/>
    <p:sldId id="294" r:id="rId11"/>
    <p:sldId id="263" r:id="rId12"/>
    <p:sldId id="295" r:id="rId13"/>
    <p:sldId id="264" r:id="rId14"/>
    <p:sldId id="296" r:id="rId15"/>
    <p:sldId id="265" r:id="rId16"/>
    <p:sldId id="297" r:id="rId17"/>
    <p:sldId id="266" r:id="rId18"/>
    <p:sldId id="298" r:id="rId19"/>
    <p:sldId id="267" r:id="rId20"/>
    <p:sldId id="299" r:id="rId21"/>
    <p:sldId id="268" r:id="rId22"/>
    <p:sldId id="300" r:id="rId23"/>
    <p:sldId id="269" r:id="rId24"/>
    <p:sldId id="301" r:id="rId25"/>
    <p:sldId id="270" r:id="rId26"/>
    <p:sldId id="302" r:id="rId27"/>
    <p:sldId id="271" r:id="rId28"/>
    <p:sldId id="303" r:id="rId29"/>
    <p:sldId id="272" r:id="rId30"/>
    <p:sldId id="304" r:id="rId31"/>
    <p:sldId id="273" r:id="rId32"/>
    <p:sldId id="305" r:id="rId33"/>
    <p:sldId id="274" r:id="rId34"/>
    <p:sldId id="306" r:id="rId35"/>
    <p:sldId id="275" r:id="rId36"/>
    <p:sldId id="307" r:id="rId37"/>
    <p:sldId id="276" r:id="rId38"/>
    <p:sldId id="308" r:id="rId39"/>
    <p:sldId id="277" r:id="rId40"/>
    <p:sldId id="309" r:id="rId41"/>
    <p:sldId id="278" r:id="rId42"/>
    <p:sldId id="310" r:id="rId4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4" autoAdjust="0"/>
    <p:restoredTop sz="94516" autoAdjust="0"/>
  </p:normalViewPr>
  <p:slideViewPr>
    <p:cSldViewPr>
      <p:cViewPr>
        <p:scale>
          <a:sx n="72" d="100"/>
          <a:sy n="72" d="100"/>
        </p:scale>
        <p:origin x="-45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58" y="-84"/>
      </p:cViewPr>
      <p:guideLst>
        <p:guide orient="horz" pos="2897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E52C70-6D14-4FC2-9DBE-AD1F286FAE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1D7B33A-2750-4F5E-B656-2D61AC4825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1a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AD2274-CB94-47FF-AF4D-84B5FEC8B66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5a ans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18E21D-2DB5-4664-9BE4-7D3276805E05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1b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ED773F-3B12-4EFF-B792-D6148E31D068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1b ans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9348EF-5BB9-4111-B8EE-E1E70D33A60A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2b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F17A5A-EDB4-49A9-B101-A89596B17D54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2b ans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A728F0-CA87-4F89-A82E-2A31CAA86808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3b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99BD3-28F1-41CB-9125-7BCC0211BCFA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3b ans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9EDA76-2304-4B75-BD52-1AFD54D1482F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4b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AC1CB7-8B3F-4ED1-9D4F-1478838485DF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4b ans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2BF7C3-1B2C-4361-80D6-2B364D4013DF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5b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092B46-AF08-48D7-971A-9CE046AA1FA0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1a ans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DA726F-C811-4C40-B9D3-AE13ED836CD0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5b ans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AB8D2D-584A-4DB1-90EE-5AB9F0F026D2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1c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8B6E0B-6114-482E-AE44-EAA456A75657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1c ans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FBDB07-84A9-4E94-9381-2CB41EB6DFD0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2c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EBBA35-21BA-4983-9991-FC2598599A66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2c ans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CD4AB1-0B49-4DF7-B47F-F5A58FF023CA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3c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968CED-8EFD-43E2-AFA7-CFA74A97DE5B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3c ans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6363C9-EF8B-4BEE-8E3B-D899667E0FD2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4c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9F28D4-ACBF-4537-9A2A-67A040577B50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4c ans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799D18-3E29-4156-B178-EB2BAA4EAA0A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5c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1D7C5F-DD4A-4497-82E3-153D6B0B1025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1b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D1D9AA-2736-4995-B350-B1CB849999A7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5c ans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057397-7B19-427D-8A47-E9CA50B09D08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1d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EE3AF4-E609-4448-9223-94D4CBECBE87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 d ans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0C104D-A60A-499D-B76F-504AEA623DEF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2d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E0E9F0-06CD-46F9-ADD9-0162A8F1DF8C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2d ans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6F3B6B-4413-4BB8-86BB-2B30FA42738D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3d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F4B5CF-8175-40CF-BDB7-556AA0CB3D77}" type="slidenum">
              <a:rPr lang="en-US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3d ans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AA5605-E528-4408-8674-EA5A23EA940A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4d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D4D39D-B45B-47B1-A3C3-730B964B6E71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4d ans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6B54E6-71A7-42F5-9CF9-F7D5E4124834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5d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BBA964-06EA-4F63-8455-A46E7FA8B84B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1b ans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F748E6-15F0-43E6-AB26-862D22F29E2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5d ans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7FD036-368A-4A8F-AF32-8104DABBE39F}" type="slidenum">
              <a:rPr lang="en-US" altLang="en-US"/>
              <a:pPr/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1c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83DE95-D3A5-452C-822E-FB06BBC91F7F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1c ans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C2CD9A-0F9A-4BA4-A1E9-01BA411D3CF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4a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4571E6-78EB-422E-8EED-6F8D4B7630C2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4a ans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3B107A-BF6A-493A-AF36-932D3BC01EC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5a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AA51CF-BF48-4CD7-BA9A-38B3D8A25935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BC921-4674-4E73-89B0-14FB82A570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90F2F-68B3-4BDC-B17D-536B3B0CB3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F60FD-75BC-41E5-BF38-B4E33D7E1B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ja-JP" altLang="en-US" sz="12200" b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  <a:endParaRPr lang="en-US" altLang="en-US" sz="12200" b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ja-JP" altLang="en-US" sz="12200" b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  <a:endParaRPr lang="en-US" altLang="en-US" sz="12200" b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3BD3E63-2FEE-4FC5-BFDD-4A14FE8704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5420D-AA40-42C1-BBEE-F68BB3AB5E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4E878380-1B8A-4DB8-90CE-6206AB54B4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879A641C-171C-419D-B2DA-8144548D9F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1FE8D-4FB2-46AE-A7FC-5E92B43646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143B1-C192-4CC5-886F-52F9AAA922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3F807-12BC-44F0-8EBC-3F3BFC81AB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6CA1C-A9CF-4496-A45E-F6A43EAF03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A1C3-9CA2-4D1A-B31E-C7AB2FC98B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19D84-F669-43F6-8FD7-83A340F028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C0EE-AE88-47CD-A292-EA943102E3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CA26B-9013-438E-8962-0AB110C499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699CC-4487-422B-A06A-BE3CFAD602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773E3-494D-4735-AC62-9913037309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808080">
                <a:alpha val="4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 b="0">
                <a:solidFill>
                  <a:srgbClr val="FFFFFF"/>
                </a:solidFill>
              </a:defRPr>
            </a:lvl1pPr>
          </a:lstStyle>
          <a:p>
            <a:fld id="{88D7402B-DDB5-410E-86AD-77D84F0689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22" r:id="rId12"/>
    <p:sldLayoutId id="2147483919" r:id="rId13"/>
    <p:sldLayoutId id="2147483923" r:id="rId14"/>
    <p:sldLayoutId id="2147483924" r:id="rId15"/>
    <p:sldLayoutId id="2147483920" r:id="rId16"/>
    <p:sldLayoutId id="2147483921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17.xml"/><Relationship Id="rId18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35.xml"/><Relationship Id="rId17" Type="http://schemas.openxmlformats.org/officeDocument/2006/relationships/slide" Target="slide37.xml"/><Relationship Id="rId2" Type="http://schemas.openxmlformats.org/officeDocument/2006/relationships/slide" Target="slide3.xml"/><Relationship Id="rId16" Type="http://schemas.openxmlformats.org/officeDocument/2006/relationships/slide" Target="slide27.xml"/><Relationship Id="rId20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5.xml"/><Relationship Id="rId5" Type="http://schemas.openxmlformats.org/officeDocument/2006/relationships/slide" Target="slide9.xml"/><Relationship Id="rId15" Type="http://schemas.openxmlformats.org/officeDocument/2006/relationships/slide" Target="slide21.xml"/><Relationship Id="rId10" Type="http://schemas.openxmlformats.org/officeDocument/2006/relationships/slide" Target="slide15.xml"/><Relationship Id="rId19" Type="http://schemas.openxmlformats.org/officeDocument/2006/relationships/slide" Target="slide39.xml"/><Relationship Id="rId4" Type="http://schemas.openxmlformats.org/officeDocument/2006/relationships/slide" Target="slide7.xml"/><Relationship Id="rId9" Type="http://schemas.openxmlformats.org/officeDocument/2006/relationships/slide" Target="slide33.xml"/><Relationship Id="rId14" Type="http://schemas.openxmlformats.org/officeDocument/2006/relationships/slide" Target="slide19.xml"/><Relationship Id="rId2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6781800" cy="2667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OAKS REVIEW</a:t>
            </a:r>
          </a:p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/>
            </a:r>
            <a:b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57200" y="39624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0"/>
              <a:t>Choose a category.  </a:t>
            </a:r>
          </a:p>
        </p:txBody>
      </p:sp>
      <p:sp>
        <p:nvSpPr>
          <p:cNvPr id="717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5334000"/>
            <a:ext cx="2743200" cy="12192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hlinkClick r:id="rId3" action="ppaction://hlinksldjump"/>
              </a:rPr>
              <a:t>Click to begin.</a:t>
            </a:r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 is 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2463" y="762000"/>
            <a:ext cx="78486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 dirty="0" smtClean="0">
                <a:solidFill>
                  <a:schemeClr val="tx1"/>
                </a:solidFill>
              </a:rPr>
              <a:t>-4000.767676767676...</a:t>
            </a:r>
          </a:p>
          <a:p>
            <a:pPr algn="ctr">
              <a:spcBef>
                <a:spcPct val="50000"/>
              </a:spcBef>
            </a:pPr>
            <a:r>
              <a:rPr lang="en-US" sz="6000" b="0" dirty="0" smtClean="0">
                <a:solidFill>
                  <a:schemeClr val="tx1"/>
                </a:solidFill>
              </a:rPr>
              <a:t>rational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39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6000" b="0">
              <a:solidFill>
                <a:schemeClr val="tx1"/>
              </a:solidFill>
            </a:endParaRPr>
          </a:p>
        </p:txBody>
      </p:sp>
      <p:sp>
        <p:nvSpPr>
          <p:cNvPr id="2560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6000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09600" y="1905000"/>
            <a:ext cx="78486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1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1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Wingdings 3" charset="0"/>
              <a:defRPr sz="1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Wingdings 3" charset="0"/>
              <a:defRPr sz="1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Wingdings 3" charset="0"/>
              <a:defRPr sz="1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Wingdings 3" charset="0"/>
              <a:defRPr sz="1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b="0" dirty="0" smtClean="0"/>
              <a:t>Rational or Irrational?</a:t>
            </a:r>
          </a:p>
          <a:p>
            <a:pPr algn="ctr">
              <a:spcBef>
                <a:spcPct val="50000"/>
              </a:spcBef>
              <a:defRPr/>
            </a:pPr>
            <a:endParaRPr lang="en-US" sz="6000" dirty="0">
              <a:solidFill>
                <a:srgbClr val="FF9933"/>
              </a:solidFill>
              <a:latin typeface="Times New Roman" charset="0"/>
            </a:endParaRPr>
          </a:p>
        </p:txBody>
      </p:sp>
      <p:pic>
        <p:nvPicPr>
          <p:cNvPr id="25606" name="Picture 6" descr="Screen Shot 2017-05-11 at 6.28.55 A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886200"/>
            <a:ext cx="116205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rational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5400" dirty="0"/>
          </a:p>
        </p:txBody>
      </p:sp>
      <p:pic>
        <p:nvPicPr>
          <p:cNvPr id="27653" name="Picture 5" descr="Screen Shot 2017-05-11 at 6.28.55 A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048000"/>
            <a:ext cx="116205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191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Rational or Irrational?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Terminating </a:t>
            </a:r>
            <a:r>
              <a:rPr lang="en-US" sz="5400" b="0" dirty="0">
                <a:solidFill>
                  <a:schemeClr val="tx1"/>
                </a:solidFill>
              </a:rPr>
              <a:t>decimal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Rational</a:t>
            </a: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Terminating </a:t>
            </a:r>
            <a:r>
              <a:rPr lang="en-US" sz="5400" b="0" dirty="0">
                <a:solidFill>
                  <a:schemeClr val="tx1"/>
                </a:solidFill>
              </a:rPr>
              <a:t>decimal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Rational or irrational?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infinite, non-repeating decimal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47700" y="2109788"/>
            <a:ext cx="7848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irrational</a:t>
            </a: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infinite, non-repeating decimal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-20638" y="-76200"/>
            <a:ext cx="9144001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Rational or Irrational?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              square root of 9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Rational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   3= square root of 9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Rational or Irrational</a:t>
            </a:r>
            <a:r>
              <a:rPr lang="en-US" sz="5400" b="0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 </a:t>
            </a:r>
            <a:r>
              <a:rPr lang="en-US" sz="5400" b="0" dirty="0" smtClean="0">
                <a:solidFill>
                  <a:schemeClr val="tx1"/>
                </a:solidFill>
              </a:rPr>
              <a:t>       2.01001000100001...</a:t>
            </a: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Rational vs.</a:t>
            </a:r>
            <a:br>
              <a:rPr lang="en-US" dirty="0"/>
            </a:br>
            <a:r>
              <a:rPr lang="en-US" dirty="0" smtClean="0"/>
              <a:t>Irrational II</a:t>
            </a:r>
            <a:endParaRPr lang="en-US" dirty="0"/>
          </a:p>
        </p:txBody>
      </p:sp>
      <p:sp>
        <p:nvSpPr>
          <p:cNvPr id="8195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Random 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196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2" action="ppaction://hlinksldjump"/>
              </a:rPr>
              <a:t>10 Point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197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3" action="ppaction://hlinksldjump"/>
              </a:rPr>
              <a:t>20 Points</a:t>
            </a:r>
            <a:endParaRPr lang="en-US"/>
          </a:p>
        </p:txBody>
      </p:sp>
      <p:sp>
        <p:nvSpPr>
          <p:cNvPr id="8198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4" action="ppaction://hlinksldjump"/>
              </a:rPr>
              <a:t>30 Points</a:t>
            </a:r>
            <a:endParaRPr lang="en-US"/>
          </a:p>
        </p:txBody>
      </p:sp>
      <p:sp>
        <p:nvSpPr>
          <p:cNvPr id="8199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5" action="ppaction://hlinksldjump"/>
              </a:rPr>
              <a:t>40 Points</a:t>
            </a:r>
            <a:endParaRPr lang="en-US"/>
          </a:p>
        </p:txBody>
      </p:sp>
      <p:sp>
        <p:nvSpPr>
          <p:cNvPr id="8200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6" action="ppaction://hlinksldjump"/>
              </a:rPr>
              <a:t>50 Points</a:t>
            </a:r>
            <a:endParaRPr lang="en-US"/>
          </a:p>
        </p:txBody>
      </p:sp>
      <p:sp>
        <p:nvSpPr>
          <p:cNvPr id="8201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7" action="ppaction://hlinksldjump"/>
              </a:rPr>
              <a:t>10 Point</a:t>
            </a:r>
            <a:endParaRPr lang="en-US"/>
          </a:p>
        </p:txBody>
      </p:sp>
      <p:sp>
        <p:nvSpPr>
          <p:cNvPr id="8202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8" action="ppaction://hlinksldjump"/>
              </a:rPr>
              <a:t>10 Point</a:t>
            </a:r>
            <a:endParaRPr lang="en-US"/>
          </a:p>
        </p:txBody>
      </p:sp>
      <p:sp>
        <p:nvSpPr>
          <p:cNvPr id="8203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9" action="ppaction://hlinksldjump"/>
              </a:rPr>
              <a:t>10 Point</a:t>
            </a:r>
            <a:endParaRPr lang="en-US"/>
          </a:p>
        </p:txBody>
      </p:sp>
      <p:sp>
        <p:nvSpPr>
          <p:cNvPr id="8204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0" action="ppaction://hlinksldjump"/>
              </a:rPr>
              <a:t>20 Points</a:t>
            </a:r>
            <a:endParaRPr lang="en-US"/>
          </a:p>
        </p:txBody>
      </p:sp>
      <p:sp>
        <p:nvSpPr>
          <p:cNvPr id="820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1" action="ppaction://hlinksldjump"/>
              </a:rPr>
              <a:t>20 Points</a:t>
            </a:r>
            <a:endParaRPr lang="en-US"/>
          </a:p>
        </p:txBody>
      </p:sp>
      <p:sp>
        <p:nvSpPr>
          <p:cNvPr id="8206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2" action="ppaction://hlinksldjump"/>
              </a:rPr>
              <a:t>20 Points</a:t>
            </a:r>
            <a:endParaRPr lang="en-US"/>
          </a:p>
        </p:txBody>
      </p:sp>
      <p:sp>
        <p:nvSpPr>
          <p:cNvPr id="8207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3" action="ppaction://hlinksldjump"/>
              </a:rPr>
              <a:t>30 Points</a:t>
            </a:r>
            <a:endParaRPr lang="en-US"/>
          </a:p>
        </p:txBody>
      </p:sp>
      <p:sp>
        <p:nvSpPr>
          <p:cNvPr id="8208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4" action="ppaction://hlinksldjump"/>
              </a:rPr>
              <a:t>40 Points</a:t>
            </a:r>
            <a:endParaRPr lang="en-US"/>
          </a:p>
        </p:txBody>
      </p:sp>
      <p:sp>
        <p:nvSpPr>
          <p:cNvPr id="8209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5" action="ppaction://hlinksldjump"/>
              </a:rPr>
              <a:t>50 Points</a:t>
            </a:r>
            <a:endParaRPr lang="en-US"/>
          </a:p>
        </p:txBody>
      </p:sp>
      <p:sp>
        <p:nvSpPr>
          <p:cNvPr id="8210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6" action="ppaction://hlinksldjump"/>
              </a:rPr>
              <a:t>30 Points</a:t>
            </a:r>
            <a:endParaRPr lang="en-US"/>
          </a:p>
        </p:txBody>
      </p:sp>
      <p:sp>
        <p:nvSpPr>
          <p:cNvPr id="8211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7" action="ppaction://hlinksldjump"/>
              </a:rPr>
              <a:t>30 Points</a:t>
            </a:r>
            <a:endParaRPr lang="en-US"/>
          </a:p>
        </p:txBody>
      </p:sp>
      <p:sp>
        <p:nvSpPr>
          <p:cNvPr id="8212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8" action="ppaction://hlinksldjump"/>
              </a:rPr>
              <a:t>40 Points</a:t>
            </a:r>
            <a:endParaRPr lang="en-US"/>
          </a:p>
        </p:txBody>
      </p:sp>
      <p:sp>
        <p:nvSpPr>
          <p:cNvPr id="8213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19" action="ppaction://hlinksldjump"/>
              </a:rPr>
              <a:t>40 Points</a:t>
            </a:r>
            <a:endParaRPr lang="en-US"/>
          </a:p>
        </p:txBody>
      </p:sp>
      <p:sp>
        <p:nvSpPr>
          <p:cNvPr id="8214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20" action="ppaction://hlinksldjump"/>
              </a:rPr>
              <a:t>50 Points</a:t>
            </a:r>
            <a:endParaRPr lang="en-US"/>
          </a:p>
        </p:txBody>
      </p:sp>
      <p:sp>
        <p:nvSpPr>
          <p:cNvPr id="8215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21" action="ppaction://hlinksldjump"/>
              </a:rPr>
              <a:t>50 Points</a:t>
            </a:r>
            <a:endParaRPr lang="en-US"/>
          </a:p>
        </p:txBody>
      </p:sp>
      <p:sp>
        <p:nvSpPr>
          <p:cNvPr id="8216" name="AutoShape 6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Proportions</a:t>
            </a:r>
          </a:p>
          <a:p>
            <a:pPr algn="ctr"/>
            <a:r>
              <a:rPr lang="en-US" dirty="0" smtClean="0"/>
              <a:t>&amp; Solutions</a:t>
            </a:r>
            <a:endParaRPr lang="en-US" dirty="0"/>
          </a:p>
        </p:txBody>
      </p:sp>
      <p:pic>
        <p:nvPicPr>
          <p:cNvPr id="8217" name="9DD5A041.WAV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8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Rational vs.</a:t>
            </a:r>
            <a:br>
              <a:rPr lang="en-US" dirty="0"/>
            </a:br>
            <a:r>
              <a:rPr lang="en-US" dirty="0"/>
              <a:t>Irrational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Irrational</a:t>
            </a: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        2.01001000100001...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-7620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Rational or Irrational?</a:t>
            </a: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        2.1 / 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62000" y="2667000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Rational</a:t>
            </a: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        2.1 / 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a:b and b:c are equivalent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Which is False?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0181" name="Picture 5" descr="Screen Shot 2017-05-11 at 6.43.23 A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505200"/>
            <a:ext cx="2057400" cy="2732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chemeClr val="tx1"/>
                </a:solidFill>
              </a:rPr>
              <a:t>a=c is false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a:b and b:c are equivalent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Which is True?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4276" name="Picture 4" descr="Screen Shot 2017-05-11 at 6.48.41 A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191000"/>
            <a:ext cx="4800600" cy="2015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chemeClr val="tx1"/>
                </a:solidFill>
              </a:rPr>
              <a:t>if a=b then b=c is true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4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8x</a:t>
            </a:r>
            <a:r>
              <a:rPr lang="en-US" sz="4400" b="0" smtClean="0">
                <a:solidFill>
                  <a:schemeClr val="tx1"/>
                </a:solidFill>
                <a:latin typeface="Arial" charset="0"/>
                <a:cs typeface="Arial" charset="0"/>
              </a:rPr>
              <a:t> + 6 = </a:t>
            </a:r>
            <a:r>
              <a:rPr lang="en-US" sz="4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18 +</a:t>
            </a:r>
            <a:r>
              <a:rPr lang="en-US" sz="4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2x</a:t>
            </a:r>
            <a:endParaRPr lang="en-US" sz="44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4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find x</a:t>
            </a:r>
            <a:endParaRPr lang="en-US" sz="4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4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x = </a:t>
            </a:r>
            <a:r>
              <a:rPr lang="en-US" sz="4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lang="en-US" sz="4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2467" name="TextBox 1"/>
          <p:cNvSpPr txBox="1">
            <a:spLocks noChangeArrowheads="1"/>
          </p:cNvSpPr>
          <p:nvPr/>
        </p:nvSpPr>
        <p:spPr bwMode="auto">
          <a:xfrm>
            <a:off x="838200" y="1676400"/>
            <a:ext cx="59436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7x</a:t>
            </a: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+ 8 = </a:t>
            </a:r>
            <a:r>
              <a:rPr lang="en-US" sz="5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3x</a:t>
            </a: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+ 2</a:t>
            </a:r>
          </a:p>
          <a:p>
            <a:pPr algn="ctr">
              <a:spcBef>
                <a:spcPct val="50000"/>
              </a:spcBef>
            </a:pP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find x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041525" y="1128713"/>
            <a:ext cx="184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-76200" y="1676400"/>
            <a:ext cx="9067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sz="6000" b="0" dirty="0" smtClean="0">
                <a:solidFill>
                  <a:schemeClr val="tx1"/>
                </a:solidFill>
              </a:rPr>
              <a:t>Rational or Irrational?</a:t>
            </a:r>
            <a:r>
              <a:rPr lang="en-US" altLang="en-US" sz="6000" dirty="0" smtClean="0">
                <a:solidFill>
                  <a:schemeClr val="tx1"/>
                </a:solidFill>
              </a:rPr>
              <a:t/>
            </a:r>
            <a:br>
              <a:rPr lang="en-US" altLang="en-US" sz="6000" dirty="0" smtClean="0">
                <a:solidFill>
                  <a:schemeClr val="tx1"/>
                </a:solidFill>
              </a:rPr>
            </a:br>
            <a:endParaRPr lang="en-US" altLang="en-US" sz="6000" dirty="0" smtClean="0">
              <a:solidFill>
                <a:schemeClr val="tx1"/>
              </a:solidFill>
            </a:endParaRPr>
          </a:p>
          <a:p>
            <a:pPr marL="1143000" indent="-1143000" algn="ctr">
              <a:buFontTx/>
              <a:buAutoNum type="alphaUcParenR"/>
              <a:defRPr/>
            </a:pPr>
            <a:endParaRPr lang="en-US" altLang="en-US" sz="6000" dirty="0"/>
          </a:p>
          <a:p>
            <a:pPr marL="1143000" indent="-1143000" algn="ctr">
              <a:buFontTx/>
              <a:buAutoNum type="alphaUcParenR"/>
              <a:defRPr/>
            </a:pPr>
            <a:endParaRPr lang="en-US" altLang="en-US" sz="6000" dirty="0"/>
          </a:p>
        </p:txBody>
      </p:sp>
      <p:pic>
        <p:nvPicPr>
          <p:cNvPr id="9222" name="Picture 6" descr="Screen Shot 2017-05-11 at 6.36.40 AM.png"/>
          <p:cNvPicPr>
            <a:picLocks noChangeAspect="1" noChangeArrowheads="1"/>
          </p:cNvPicPr>
          <p:nvPr/>
        </p:nvPicPr>
        <p:blipFill>
          <a:blip r:embed="rId4"/>
          <a:srcRect r="5000"/>
          <a:stretch>
            <a:fillRect/>
          </a:stretch>
        </p:blipFill>
        <p:spPr bwMode="auto">
          <a:xfrm>
            <a:off x="4038600" y="2743199"/>
            <a:ext cx="1447800" cy="1563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x = -1.5 or -(3/2)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077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Find x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6x</a:t>
            </a:r>
            <a:r>
              <a:rPr lang="en-US" alt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</a:t>
            </a:r>
            <a:r>
              <a:rPr lang="en-US" altLang="en-US" sz="5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7x</a:t>
            </a:r>
            <a:r>
              <a:rPr lang="en-US" alt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1 = -x</a:t>
            </a:r>
            <a:endParaRPr lang="en-US" alt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x has no solutions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chemeClr val="tx1"/>
                </a:solidFill>
              </a:rPr>
              <a:t>How many sides </a:t>
            </a:r>
            <a:r>
              <a:rPr lang="en-US" sz="5400" b="0" dirty="0" smtClean="0">
                <a:solidFill>
                  <a:schemeClr val="tx1"/>
                </a:solidFill>
              </a:rPr>
              <a:t>does</a:t>
            </a:r>
          </a:p>
          <a:p>
            <a:pPr algn="ctr">
              <a:spcBef>
                <a:spcPct val="50000"/>
              </a:spcBef>
            </a:pPr>
            <a:r>
              <a:rPr lang="en-US" sz="5400" b="0" dirty="0" smtClean="0">
                <a:solidFill>
                  <a:schemeClr val="tx1"/>
                </a:solidFill>
              </a:rPr>
              <a:t> </a:t>
            </a:r>
            <a:r>
              <a:rPr lang="en-US" sz="5400" b="0" dirty="0">
                <a:solidFill>
                  <a:schemeClr val="tx1"/>
                </a:solidFill>
              </a:rPr>
              <a:t>an </a:t>
            </a:r>
            <a:r>
              <a:rPr lang="en-US" sz="5400" b="0" dirty="0" err="1">
                <a:solidFill>
                  <a:schemeClr val="tx1"/>
                </a:solidFill>
              </a:rPr>
              <a:t>octogon</a:t>
            </a:r>
            <a:r>
              <a:rPr lang="en-US" sz="5400" b="0" dirty="0">
                <a:solidFill>
                  <a:schemeClr val="tx1"/>
                </a:solidFill>
              </a:rPr>
              <a:t> have?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 </a:t>
            </a:r>
            <a:r>
              <a:rPr lang="en-US" sz="5400" b="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octogon</a:t>
            </a:r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has 8 sides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How many sides 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does </a:t>
            </a:r>
            <a:r>
              <a:rPr lang="en-US" sz="5400" b="0" dirty="0">
                <a:solidFill>
                  <a:schemeClr val="tx1"/>
                </a:solidFill>
              </a:rPr>
              <a:t>a hexagon have?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hexagon has 6 sides</a:t>
            </a: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>
                <a:solidFill>
                  <a:schemeClr val="tx1"/>
                </a:solidFill>
              </a:rPr>
              <a:t>Does a regular polygon </a:t>
            </a:r>
            <a:br>
              <a:rPr lang="en-US" sz="5400" b="0" dirty="0">
                <a:solidFill>
                  <a:schemeClr val="tx1"/>
                </a:solidFill>
              </a:rPr>
            </a:br>
            <a:r>
              <a:rPr lang="en-US" sz="5400" b="0" dirty="0">
                <a:solidFill>
                  <a:schemeClr val="tx1"/>
                </a:solidFill>
              </a:rPr>
              <a:t>have the same number 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 smtClean="0">
                <a:solidFill>
                  <a:schemeClr val="tx1"/>
                </a:solidFill>
              </a:rPr>
              <a:t>of </a:t>
            </a:r>
            <a:r>
              <a:rPr lang="en-US" sz="5400" b="0" dirty="0">
                <a:solidFill>
                  <a:schemeClr val="tx1"/>
                </a:solidFill>
              </a:rPr>
              <a:t>sides as vertices?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7848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yes, same number of</a:t>
            </a:r>
          </a:p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sides and vertices</a:t>
            </a:r>
          </a:p>
          <a:p>
            <a:pPr algn="ctr"/>
            <a:r>
              <a:rPr lang="en-US" sz="5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(consider a square)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0" dirty="0">
                <a:solidFill>
                  <a:schemeClr val="tx1"/>
                </a:solidFill>
              </a:rPr>
              <a:t>Which of the following</a:t>
            </a:r>
            <a:br>
              <a:rPr lang="en-US" sz="4800" b="0" dirty="0">
                <a:solidFill>
                  <a:schemeClr val="tx1"/>
                </a:solidFill>
              </a:rPr>
            </a:br>
            <a:r>
              <a:rPr lang="en-US" sz="4800" b="0" dirty="0">
                <a:solidFill>
                  <a:schemeClr val="tx1"/>
                </a:solidFill>
              </a:rPr>
              <a:t>is NOT a linear equation?</a:t>
            </a:r>
            <a:endParaRPr lang="en-US" sz="48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0" dirty="0" err="1">
                <a:solidFill>
                  <a:schemeClr val="tx1"/>
                </a:solidFill>
              </a:rPr>
              <a:t>3x</a:t>
            </a:r>
            <a:r>
              <a:rPr lang="en-US" sz="4800" b="0" dirty="0">
                <a:solidFill>
                  <a:schemeClr val="tx1"/>
                </a:solidFill>
              </a:rPr>
              <a:t> + </a:t>
            </a:r>
            <a:r>
              <a:rPr lang="en-US" sz="4800" b="0" dirty="0" err="1">
                <a:solidFill>
                  <a:schemeClr val="tx1"/>
                </a:solidFill>
              </a:rPr>
              <a:t>2y</a:t>
            </a:r>
            <a:r>
              <a:rPr lang="en-US" sz="4800" b="0" dirty="0">
                <a:solidFill>
                  <a:schemeClr val="tx1"/>
                </a:solidFill>
              </a:rPr>
              <a:t> = 7</a:t>
            </a:r>
            <a:endParaRPr lang="en-US" sz="48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0" dirty="0">
                <a:solidFill>
                  <a:schemeClr val="tx1"/>
                </a:solidFill>
              </a:rPr>
              <a:t>y = </a:t>
            </a:r>
            <a:r>
              <a:rPr lang="en-US" sz="4800" b="0" dirty="0" err="1">
                <a:solidFill>
                  <a:schemeClr val="tx1"/>
                </a:solidFill>
              </a:rPr>
              <a:t>2x</a:t>
            </a:r>
            <a:r>
              <a:rPr lang="en-US" sz="4800" b="0" dirty="0">
                <a:solidFill>
                  <a:schemeClr val="tx1"/>
                </a:solidFill>
              </a:rPr>
              <a:t> -</a:t>
            </a:r>
            <a:r>
              <a:rPr lang="en-US" sz="4800" b="0" dirty="0" err="1">
                <a:solidFill>
                  <a:schemeClr val="tx1"/>
                </a:solidFill>
              </a:rPr>
              <a:t>8y</a:t>
            </a:r>
            <a:r>
              <a:rPr lang="en-US" sz="4800" b="0" dirty="0">
                <a:solidFill>
                  <a:schemeClr val="tx1"/>
                </a:solidFill>
              </a:rPr>
              <a:t> +9</a:t>
            </a:r>
            <a:endParaRPr lang="en-US" sz="48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0" dirty="0" err="1">
                <a:solidFill>
                  <a:schemeClr val="tx1"/>
                </a:solidFill>
              </a:rPr>
              <a:t>y</a:t>
            </a:r>
            <a:r>
              <a:rPr lang="en-US" sz="4800" b="0" baseline="30000" dirty="0" err="1">
                <a:solidFill>
                  <a:schemeClr val="tx1"/>
                </a:solidFill>
              </a:rPr>
              <a:t>2</a:t>
            </a:r>
            <a:r>
              <a:rPr lang="en-US" sz="4800" b="0" dirty="0">
                <a:solidFill>
                  <a:schemeClr val="tx1"/>
                </a:solidFill>
              </a:rPr>
              <a:t> = </a:t>
            </a:r>
            <a:r>
              <a:rPr lang="en-US" sz="4800" b="0" dirty="0" err="1">
                <a:solidFill>
                  <a:schemeClr val="tx1"/>
                </a:solidFill>
              </a:rPr>
              <a:t>2x</a:t>
            </a:r>
            <a:r>
              <a:rPr lang="en-US" sz="4800" b="0" dirty="0">
                <a:solidFill>
                  <a:schemeClr val="tx1"/>
                </a:solidFill>
              </a:rPr>
              <a:t> -10</a:t>
            </a:r>
            <a:endParaRPr lang="en-US" sz="4800" b="0" dirty="0" smtClean="0">
              <a:solidFill>
                <a:schemeClr val="tx1"/>
              </a:solidFill>
            </a:endParaRPr>
          </a:p>
          <a:p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irrational</a:t>
            </a:r>
            <a:endParaRPr lang="en-US" sz="60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1269" name="Picture 5" descr="Screen Shot 2017-05-11 at 6.36.40 AM.png"/>
          <p:cNvPicPr>
            <a:picLocks noChangeAspect="1" noChangeArrowheads="1"/>
          </p:cNvPicPr>
          <p:nvPr/>
        </p:nvPicPr>
        <p:blipFill>
          <a:blip r:embed="rId4"/>
          <a:srcRect r="5263"/>
          <a:stretch>
            <a:fillRect/>
          </a:stretch>
        </p:blipFill>
        <p:spPr bwMode="auto">
          <a:xfrm>
            <a:off x="4191000" y="2133599"/>
            <a:ext cx="1371600" cy="1484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0" dirty="0" err="1">
                <a:solidFill>
                  <a:schemeClr val="tx1"/>
                </a:solidFill>
              </a:rPr>
              <a:t>y</a:t>
            </a:r>
            <a:r>
              <a:rPr lang="en-US" sz="5400" b="0" baseline="30000" dirty="0" err="1">
                <a:solidFill>
                  <a:schemeClr val="tx1"/>
                </a:solidFill>
              </a:rPr>
              <a:t>2</a:t>
            </a:r>
            <a:r>
              <a:rPr lang="en-US" sz="5400" b="0" dirty="0">
                <a:solidFill>
                  <a:schemeClr val="tx1"/>
                </a:solidFill>
              </a:rPr>
              <a:t> = </a:t>
            </a:r>
            <a:r>
              <a:rPr lang="en-US" sz="5400" b="0" dirty="0" err="1">
                <a:solidFill>
                  <a:schemeClr val="tx1"/>
                </a:solidFill>
              </a:rPr>
              <a:t>2x</a:t>
            </a:r>
            <a:r>
              <a:rPr lang="en-US" sz="5400" b="0" dirty="0">
                <a:solidFill>
                  <a:schemeClr val="tx1"/>
                </a:solidFill>
              </a:rPr>
              <a:t> -10</a:t>
            </a:r>
            <a:endParaRPr lang="en-US" sz="5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5400" b="0" dirty="0">
                <a:solidFill>
                  <a:schemeClr val="tx1"/>
                </a:solidFill>
              </a:rPr>
              <a:t>is NOT a linear equation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13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0" dirty="0">
                <a:solidFill>
                  <a:schemeClr val="tx1"/>
                </a:solidFill>
              </a:rPr>
              <a:t>In a RIGHT triangle,</a:t>
            </a:r>
            <a:endParaRPr lang="en-US" sz="48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0" dirty="0">
                <a:solidFill>
                  <a:schemeClr val="tx1"/>
                </a:solidFill>
              </a:rPr>
              <a:t>for legs a and b and </a:t>
            </a:r>
            <a:br>
              <a:rPr lang="en-US" sz="4800" b="0" dirty="0">
                <a:solidFill>
                  <a:schemeClr val="tx1"/>
                </a:solidFill>
              </a:rPr>
            </a:br>
            <a:r>
              <a:rPr lang="en-US" sz="4800" b="0" dirty="0">
                <a:solidFill>
                  <a:schemeClr val="tx1"/>
                </a:solidFill>
              </a:rPr>
              <a:t>hypotenuse c,</a:t>
            </a:r>
            <a:endParaRPr lang="en-US" sz="48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0" dirty="0" err="1">
                <a:solidFill>
                  <a:schemeClr val="tx1"/>
                </a:solidFill>
              </a:rPr>
              <a:t>a</a:t>
            </a:r>
            <a:r>
              <a:rPr lang="en-US" sz="4800" b="0" baseline="30000" dirty="0" err="1">
                <a:solidFill>
                  <a:schemeClr val="tx1"/>
                </a:solidFill>
              </a:rPr>
              <a:t>2</a:t>
            </a:r>
            <a:r>
              <a:rPr lang="en-US" sz="4800" b="0" dirty="0">
                <a:solidFill>
                  <a:schemeClr val="tx1"/>
                </a:solidFill>
              </a:rPr>
              <a:t> + </a:t>
            </a:r>
            <a:r>
              <a:rPr lang="en-US" sz="4800" b="0" dirty="0" err="1">
                <a:solidFill>
                  <a:schemeClr val="tx1"/>
                </a:solidFill>
              </a:rPr>
              <a:t>b</a:t>
            </a:r>
            <a:r>
              <a:rPr lang="en-US" sz="4800" b="0" baseline="30000" dirty="0" err="1">
                <a:solidFill>
                  <a:schemeClr val="tx1"/>
                </a:solidFill>
              </a:rPr>
              <a:t>2</a:t>
            </a:r>
            <a:r>
              <a:rPr lang="en-US" sz="4800" b="0" dirty="0">
                <a:solidFill>
                  <a:schemeClr val="tx1"/>
                </a:solidFill>
              </a:rPr>
              <a:t> = ____?</a:t>
            </a:r>
            <a:endParaRPr lang="en-US" sz="4800" b="0" dirty="0" smtClean="0">
              <a:solidFill>
                <a:schemeClr val="tx1"/>
              </a:solidFill>
            </a:endParaRPr>
          </a:p>
          <a:p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47700" y="2097088"/>
            <a:ext cx="7848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 dirty="0" err="1">
                <a:solidFill>
                  <a:schemeClr val="tx1"/>
                </a:solidFill>
              </a:rPr>
              <a:t>a</a:t>
            </a:r>
            <a:r>
              <a:rPr lang="en-US" sz="5400" b="0" baseline="30000" dirty="0" err="1">
                <a:solidFill>
                  <a:schemeClr val="tx1"/>
                </a:solidFill>
              </a:rPr>
              <a:t>2</a:t>
            </a:r>
            <a:r>
              <a:rPr lang="en-US" sz="5400" b="0" dirty="0">
                <a:solidFill>
                  <a:schemeClr val="tx1"/>
                </a:solidFill>
              </a:rPr>
              <a:t> + </a:t>
            </a:r>
            <a:r>
              <a:rPr lang="en-US" sz="5400" b="0" dirty="0" err="1">
                <a:solidFill>
                  <a:schemeClr val="tx1"/>
                </a:solidFill>
              </a:rPr>
              <a:t>b</a:t>
            </a:r>
            <a:r>
              <a:rPr lang="en-US" sz="5400" b="0" baseline="30000" dirty="0" err="1">
                <a:solidFill>
                  <a:schemeClr val="tx1"/>
                </a:solidFill>
              </a:rPr>
              <a:t>2</a:t>
            </a:r>
            <a:r>
              <a:rPr lang="en-US" sz="5400" b="0" dirty="0">
                <a:solidFill>
                  <a:schemeClr val="tx1"/>
                </a:solidFill>
              </a:rPr>
              <a:t> = </a:t>
            </a:r>
            <a:r>
              <a:rPr lang="en-US" sz="5400" b="0" dirty="0" err="1">
                <a:solidFill>
                  <a:schemeClr val="tx1"/>
                </a:solidFill>
              </a:rPr>
              <a:t>c</a:t>
            </a:r>
            <a:r>
              <a:rPr lang="en-US" sz="5400" b="0" baseline="30000" dirty="0" err="1">
                <a:solidFill>
                  <a:schemeClr val="tx1"/>
                </a:solidFill>
              </a:rPr>
              <a:t>2</a:t>
            </a:r>
            <a:endParaRPr lang="en-US" sz="5400" b="0" dirty="0" smtClean="0">
              <a:solidFill>
                <a:schemeClr val="tx1"/>
              </a:solidFill>
            </a:endParaRPr>
          </a:p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807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7200" b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7467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 dirty="0">
                <a:solidFill>
                  <a:schemeClr val="tx1"/>
                </a:solidFill>
              </a:rPr>
              <a:t>Rational or Irrational</a:t>
            </a:r>
            <a:r>
              <a:rPr lang="en-US" sz="6000" b="0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6000" b="0" dirty="0">
                <a:solidFill>
                  <a:schemeClr val="tx1"/>
                </a:solidFill>
              </a:rPr>
              <a:t>0.33333333...</a:t>
            </a:r>
            <a:endParaRPr lang="en-US" sz="6000" b="0" dirty="0" smtClean="0">
              <a:solidFill>
                <a:schemeClr val="tx1"/>
              </a:solidFill>
            </a:endParaRPr>
          </a:p>
          <a:p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47700" y="8382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0" dirty="0">
                <a:solidFill>
                  <a:schemeClr val="tx1"/>
                </a:solidFill>
              </a:rPr>
              <a:t>0.33333333...</a:t>
            </a:r>
            <a:endParaRPr lang="en-US" sz="60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rationa</a:t>
            </a:r>
            <a:r>
              <a:rPr lang="en-US" sz="6000" dirty="0">
                <a:solidFill>
                  <a:schemeClr val="tx1"/>
                </a:solidFill>
              </a:rPr>
              <a:t>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7200" b="0"/>
          </a:p>
        </p:txBody>
      </p:sp>
      <p:sp>
        <p:nvSpPr>
          <p:cNvPr id="1741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763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0" dirty="0">
                <a:solidFill>
                  <a:schemeClr val="tx1"/>
                </a:solidFill>
              </a:rPr>
              <a:t>Rational or Irrational?</a:t>
            </a:r>
            <a:endParaRPr lang="en-US" sz="60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6000" b="0" dirty="0" smtClean="0">
                <a:solidFill>
                  <a:schemeClr val="tx1"/>
                </a:solidFill>
              </a:rPr>
              <a:t/>
            </a:r>
            <a:br>
              <a:rPr lang="en-US" sz="6000" b="0" dirty="0" smtClean="0">
                <a:solidFill>
                  <a:schemeClr val="tx1"/>
                </a:solidFill>
              </a:rPr>
            </a:br>
            <a:r>
              <a:rPr lang="el-GR" sz="6000" b="0" dirty="0">
                <a:solidFill>
                  <a:schemeClr val="tx1"/>
                </a:solidFill>
              </a:rPr>
              <a:t>π = 3.141592653589793...</a:t>
            </a:r>
            <a:endParaRPr lang="el-GR" sz="6000" b="0" dirty="0" smtClean="0">
              <a:solidFill>
                <a:schemeClr val="tx1"/>
              </a:solidFill>
            </a:endParaRPr>
          </a:p>
          <a:p>
            <a:pPr algn="ctr"/>
            <a:r>
              <a:rPr lang="el-GR" sz="6000" dirty="0" smtClean="0">
                <a:solidFill>
                  <a:schemeClr val="tx1"/>
                </a:solidFill>
              </a:rPr>
              <a:t/>
            </a:r>
            <a:br>
              <a:rPr lang="el-GR" sz="6000" dirty="0" smtClean="0">
                <a:solidFill>
                  <a:schemeClr val="tx1"/>
                </a:solidFill>
              </a:rPr>
            </a:br>
            <a:endParaRPr lang="en-US" sz="60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47700" y="762000"/>
            <a:ext cx="7848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pi is irrational</a:t>
            </a:r>
            <a:endParaRPr lang="en-US" sz="60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/>
            <a:r>
              <a:rPr lang="en-US" sz="6000" b="0" dirty="0">
                <a:solidFill>
                  <a:schemeClr val="tx1"/>
                </a:solidFill>
              </a:rPr>
              <a:t>Rational or Irrational?</a:t>
            </a:r>
            <a:endParaRPr lang="en-US" sz="60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6000" b="0" dirty="0" smtClean="0">
                <a:solidFill>
                  <a:schemeClr val="tx1"/>
                </a:solidFill>
              </a:rPr>
              <a:t/>
            </a:r>
            <a:br>
              <a:rPr lang="en-US" sz="6000" b="0" dirty="0" smtClean="0">
                <a:solidFill>
                  <a:schemeClr val="tx1"/>
                </a:solidFill>
              </a:rPr>
            </a:br>
            <a:r>
              <a:rPr lang="en-US" sz="6000" b="0" dirty="0">
                <a:solidFill>
                  <a:schemeClr val="tx1"/>
                </a:solidFill>
              </a:rPr>
              <a:t>-4000.767676767676...</a:t>
            </a:r>
            <a:endParaRPr lang="en-US" sz="60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b="0" dirty="0">
              <a:solidFill>
                <a:schemeClr val="tx1"/>
              </a:solidFill>
              <a:latin typeface="+mj-lt"/>
              <a:ea typeface="ＭＳ Ｐゴシック" charset="0"/>
            </a:endParaRPr>
          </a:p>
          <a:p>
            <a:pPr algn="ctr">
              <a:defRPr/>
            </a:pPr>
            <a:endParaRPr lang="en-US" sz="3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84163" y="1157288"/>
            <a:ext cx="838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7200" b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389</Words>
  <Application>Microsoft Office PowerPoint</Application>
  <PresentationFormat>On-screen Show (4:3)</PresentationFormat>
  <Paragraphs>195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Valued Customer</dc:creator>
  <cp:lastModifiedBy>Alice Klarke</cp:lastModifiedBy>
  <cp:revision>67</cp:revision>
  <dcterms:created xsi:type="dcterms:W3CDTF">1999-03-08T16:42:31Z</dcterms:created>
  <dcterms:modified xsi:type="dcterms:W3CDTF">2017-05-11T17:33:14Z</dcterms:modified>
</cp:coreProperties>
</file>